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5143500" cx="9144000"/>
  <p:notesSz cx="6858000" cy="9144000"/>
  <p:embeddedFontLst>
    <p:embeddedFont>
      <p:font typeface="Helvetica Neue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DFD2366-DA7D-416B-88B2-B8CA958E05B4}">
  <a:tblStyle styleId="{EDFD2366-DA7D-416B-88B2-B8CA958E05B4}" styleName="Table_0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HelveticaNeue-regular.fntdata"/><Relationship Id="rId94" Type="http://schemas.openxmlformats.org/officeDocument/2006/relationships/slide" Target="slides/slide89.xml"/><Relationship Id="rId97" Type="http://schemas.openxmlformats.org/officeDocument/2006/relationships/font" Target="fonts/HelveticaNeue-italic.fntdata"/><Relationship Id="rId96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Shape 10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Shape 10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7 -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27 Jan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7 -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6556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27 Jan 2016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cs.stanford.edu/people/karpathy/convnetjs/demo/cifar10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www.youtube.com/watch?v=1PGLj-uKT1w" TargetMode="External"/><Relationship Id="rId4" Type="http://schemas.openxmlformats.org/officeDocument/2006/relationships/image" Target="../media/image2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" name="Shape 40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7: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066450" y="1425762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8" name="Shape 138"/>
          <p:cNvSpPr txBox="1"/>
          <p:nvPr/>
        </p:nvSpPr>
        <p:spPr>
          <a:xfrm>
            <a:off x="1602875" y="37257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2022850" y="2184487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1008462" y="4117394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0" y="0"/>
            <a:ext cx="7701900" cy="65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Convolution Layer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751225" y="844012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32x32x3 image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2018375" y="3683300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width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2438350" y="2167873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height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1305400" y="4103741"/>
            <a:ext cx="4407299" cy="1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depth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1066450" y="1425762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2" name="Shape 152"/>
          <p:cNvSpPr txBox="1"/>
          <p:nvPr/>
        </p:nvSpPr>
        <p:spPr>
          <a:xfrm>
            <a:off x="1602875" y="37257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022850" y="2184487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008462" y="4117394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0" y="0"/>
            <a:ext cx="7701900" cy="65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Convolution Layer</a:t>
            </a:r>
          </a:p>
        </p:txBody>
      </p:sp>
      <p:sp>
        <p:nvSpPr>
          <p:cNvPr id="156" name="Shape 156"/>
          <p:cNvSpPr/>
          <p:nvPr/>
        </p:nvSpPr>
        <p:spPr>
          <a:xfrm>
            <a:off x="4145900" y="2304737"/>
            <a:ext cx="282299" cy="813899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3920100" y="1625087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5x5x3 filter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751225" y="844012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32x32x3 image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197800" y="2659450"/>
            <a:ext cx="39462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Convolve </a:t>
            </a:r>
            <a:r>
              <a:rPr lang="en" sz="1800"/>
              <a:t>the filter with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i.e. “slide over the image spatially, computing dot products”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066450" y="1425762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6" name="Shape 166"/>
          <p:cNvSpPr txBox="1"/>
          <p:nvPr/>
        </p:nvSpPr>
        <p:spPr>
          <a:xfrm>
            <a:off x="1602875" y="37257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022850" y="2184487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008462" y="4117394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0"/>
            <a:ext cx="7701900" cy="65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Convolution Layer</a:t>
            </a:r>
          </a:p>
        </p:txBody>
      </p:sp>
      <p:sp>
        <p:nvSpPr>
          <p:cNvPr id="170" name="Shape 170"/>
          <p:cNvSpPr/>
          <p:nvPr/>
        </p:nvSpPr>
        <p:spPr>
          <a:xfrm>
            <a:off x="4145900" y="2304737"/>
            <a:ext cx="282299" cy="813899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920100" y="1625087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51225" y="844012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5197800" y="2659450"/>
            <a:ext cx="39462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Convolve </a:t>
            </a:r>
            <a:r>
              <a:rPr lang="en" sz="1800"/>
              <a:t>the filter with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i.e. “slide over the image spatially, computing dot products”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4963525" y="276000"/>
            <a:ext cx="3283499" cy="58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Filters always extend the full depth of the input volume</a:t>
            </a:r>
          </a:p>
        </p:txBody>
      </p:sp>
      <p:cxnSp>
        <p:nvCxnSpPr>
          <p:cNvPr id="175" name="Shape 175"/>
          <p:cNvCxnSpPr>
            <a:endCxn id="171" idx="0"/>
          </p:cNvCxnSpPr>
          <p:nvPr/>
        </p:nvCxnSpPr>
        <p:spPr>
          <a:xfrm flipH="1">
            <a:off x="4977900" y="1099187"/>
            <a:ext cx="589800" cy="525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6" name="Shape 176"/>
          <p:cNvCxnSpPr/>
          <p:nvPr/>
        </p:nvCxnSpPr>
        <p:spPr>
          <a:xfrm flipH="1">
            <a:off x="2098750" y="728100"/>
            <a:ext cx="2583899" cy="228299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2" name="Shape 18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flipH="1" rot="10800000">
            <a:off x="1745150" y="2569799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flipH="1" rot="10800000">
            <a:off x="1926950" y="2569799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Convolution Layer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194" name="Shape 194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5" name="Shape 195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6" name="Shape 196"/>
          <p:cNvCxnSpPr/>
          <p:nvPr/>
        </p:nvCxnSpPr>
        <p:spPr>
          <a:xfrm rot="10800000">
            <a:off x="3574800" y="2866500"/>
            <a:ext cx="408299" cy="14579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749250"/>
            <a:ext cx="5016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1 number: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result of taking a dot product between the filter and a small 5x5x3 chunk of the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(i.e. 5*5*3 = 75-dimensional dot product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024" y="1278250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700" y="4035819"/>
            <a:ext cx="1225640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5" name="Shape 205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7" name="Shape 207"/>
          <p:cNvCxnSpPr>
            <a:endCxn id="206" idx="2"/>
          </p:cNvCxnSpPr>
          <p:nvPr/>
        </p:nvCxnSpPr>
        <p:spPr>
          <a:xfrm flipH="1" rot="10800000">
            <a:off x="1745150" y="2569799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8" name="Shape 208"/>
          <p:cNvCxnSpPr>
            <a:endCxn id="206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9" name="Shape 209"/>
          <p:cNvCxnSpPr>
            <a:endCxn id="206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0" name="Shape 210"/>
          <p:cNvCxnSpPr>
            <a:endCxn id="206" idx="2"/>
          </p:cNvCxnSpPr>
          <p:nvPr/>
        </p:nvCxnSpPr>
        <p:spPr>
          <a:xfrm flipH="1" rot="10800000">
            <a:off x="1926950" y="2569799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Convolution Layer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217" name="Shape 217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8" name="Shape 218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9" name="Shape 219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0" name="Shape 220"/>
          <p:cNvSpPr txBox="1"/>
          <p:nvPr/>
        </p:nvSpPr>
        <p:spPr>
          <a:xfrm>
            <a:off x="3842425" y="27109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convolve (slide) over all spatial locations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fmla="val 90357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7080350" y="523675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fmla="val 90357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2" name="Shape 23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fmla="val 53382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4" name="Shape 234"/>
          <p:cNvCxnSpPr>
            <a:endCxn id="233" idx="2"/>
          </p:cNvCxnSpPr>
          <p:nvPr/>
        </p:nvCxnSpPr>
        <p:spPr>
          <a:xfrm flipH="1" rot="10800000">
            <a:off x="1745150" y="2569799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5" name="Shape 235"/>
          <p:cNvCxnSpPr>
            <a:endCxn id="23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6" name="Shape 236"/>
          <p:cNvCxnSpPr>
            <a:endCxn id="23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7" name="Shape 237"/>
          <p:cNvCxnSpPr>
            <a:endCxn id="233" idx="2"/>
          </p:cNvCxnSpPr>
          <p:nvPr/>
        </p:nvCxnSpPr>
        <p:spPr>
          <a:xfrm flipH="1" rot="10800000">
            <a:off x="1926950" y="2569799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8" name="Shape 23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Convolution Layer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5x5x3 filter</a:t>
            </a:r>
          </a:p>
        </p:txBody>
      </p:sp>
      <p:cxnSp>
        <p:nvCxnSpPr>
          <p:cNvPr id="243" name="Shape 243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4" name="Shape 244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5" name="Shape 245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6" name="Shape 246"/>
          <p:cNvSpPr txBox="1"/>
          <p:nvPr/>
        </p:nvSpPr>
        <p:spPr>
          <a:xfrm>
            <a:off x="3842425" y="27109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convolve (slide) over all spatial locations</a:t>
            </a:r>
          </a:p>
        </p:txBody>
      </p:sp>
      <p:sp>
        <p:nvSpPr>
          <p:cNvPr id="247" name="Shape 247"/>
          <p:cNvSpPr/>
          <p:nvPr/>
        </p:nvSpPr>
        <p:spPr>
          <a:xfrm>
            <a:off x="7452928" y="1190850"/>
            <a:ext cx="956400" cy="2757900"/>
          </a:xfrm>
          <a:prstGeom prst="cube">
            <a:avLst>
              <a:gd fmla="val 9035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7049900" y="7522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activation maps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7337421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8004930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409330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2" name="Shape 25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4111550" y="-55900"/>
            <a:ext cx="5063999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consider a second, </a:t>
            </a:r>
            <a:r>
              <a:rPr lang="en" sz="2400">
                <a:solidFill>
                  <a:srgbClr val="38761D"/>
                </a:solidFill>
              </a:rPr>
              <a:t>green </a:t>
            </a:r>
            <a:r>
              <a:rPr lang="en" sz="2400"/>
              <a:t>filter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5" name="Shape 265"/>
          <p:cNvSpPr txBox="1"/>
          <p:nvPr/>
        </p:nvSpPr>
        <p:spPr>
          <a:xfrm>
            <a:off x="2851825" y="23299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Convolution Layer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For example, if we had 6 5x5 filters, we’ll get 6 separate activation maps: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fmla="val 90357" name="adj"/>
            </a:avLst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819650" y="4110760"/>
            <a:ext cx="8625899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We stack these up to get a “new image” of size 28x28x6!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2" name="Shape 282"/>
          <p:cNvSpPr txBox="1"/>
          <p:nvPr/>
        </p:nvSpPr>
        <p:spPr>
          <a:xfrm>
            <a:off x="305225" y="1554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Preview: </a:t>
            </a:r>
            <a:r>
              <a:rPr lang="en" sz="1800"/>
              <a:t>ConvNet is a sequence of Convolution Layers, interspersed with activation functions</a:t>
            </a:r>
          </a:p>
        </p:txBody>
      </p:sp>
      <p:sp>
        <p:nvSpPr>
          <p:cNvPr id="283" name="Shape 283"/>
          <p:cNvSpPr/>
          <p:nvPr/>
        </p:nvSpPr>
        <p:spPr>
          <a:xfrm>
            <a:off x="177075" y="112630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7897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11540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190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87" name="Shape 287"/>
          <p:cNvCxnSpPr/>
          <p:nvPr/>
        </p:nvCxnSpPr>
        <p:spPr>
          <a:xfrm>
            <a:off x="1481875" y="2404950"/>
            <a:ext cx="987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8" name="Shape 288"/>
          <p:cNvSpPr/>
          <p:nvPr/>
        </p:nvSpPr>
        <p:spPr>
          <a:xfrm>
            <a:off x="2691675" y="1126300"/>
            <a:ext cx="956400" cy="27579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33043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36686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2633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521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8" name="Shape 298"/>
          <p:cNvSpPr txBox="1"/>
          <p:nvPr/>
        </p:nvSpPr>
        <p:spPr>
          <a:xfrm>
            <a:off x="305225" y="1554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Preview: </a:t>
            </a:r>
            <a:r>
              <a:rPr lang="en" sz="1800"/>
              <a:t>ConvNet is a sequence of Convolutional Layers, interspersed with activation functions</a:t>
            </a:r>
          </a:p>
        </p:txBody>
      </p:sp>
      <p:sp>
        <p:nvSpPr>
          <p:cNvPr id="299" name="Shape 299"/>
          <p:cNvSpPr/>
          <p:nvPr/>
        </p:nvSpPr>
        <p:spPr>
          <a:xfrm>
            <a:off x="177075" y="112630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7897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1540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90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481875" y="2404950"/>
            <a:ext cx="987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4" name="Shape 304"/>
          <p:cNvSpPr txBox="1"/>
          <p:nvPr/>
        </p:nvSpPr>
        <p:spPr>
          <a:xfrm>
            <a:off x="1521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305" name="Shape 305"/>
          <p:cNvSpPr/>
          <p:nvPr/>
        </p:nvSpPr>
        <p:spPr>
          <a:xfrm>
            <a:off x="2691675" y="1126300"/>
            <a:ext cx="956400" cy="27579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3043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6686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633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225075" y="2404950"/>
            <a:ext cx="987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0" name="Shape 310"/>
          <p:cNvSpPr txBox="1"/>
          <p:nvPr/>
        </p:nvSpPr>
        <p:spPr>
          <a:xfrm>
            <a:off x="4264400" y="241920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b="1" lang="en" sz="1800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311" name="Shape 311"/>
          <p:cNvSpPr/>
          <p:nvPr/>
        </p:nvSpPr>
        <p:spPr>
          <a:xfrm>
            <a:off x="5434875" y="1126300"/>
            <a:ext cx="956400" cy="2757900"/>
          </a:xfrm>
          <a:prstGeom prst="cube">
            <a:avLst>
              <a:gd fmla="val 77711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815875" y="2404950"/>
            <a:ext cx="987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3" name="Shape 313"/>
          <p:cNvSpPr txBox="1"/>
          <p:nvPr/>
        </p:nvSpPr>
        <p:spPr>
          <a:xfrm>
            <a:off x="6855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071800" y="216015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300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0475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4118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3" name="Shape 323"/>
          <p:cNvSpPr txBox="1"/>
          <p:nvPr/>
        </p:nvSpPr>
        <p:spPr>
          <a:xfrm>
            <a:off x="114875" y="455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Preview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25" y="665225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7084175" y="45525"/>
            <a:ext cx="19671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[From recent Yann LeCun slides]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" name="Shape 46"/>
          <p:cNvSpPr txBox="1"/>
          <p:nvPr/>
        </p:nvSpPr>
        <p:spPr>
          <a:xfrm>
            <a:off x="216900" y="265000"/>
            <a:ext cx="8927099" cy="385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Administrative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u="sng"/>
              <a:t>A2</a:t>
            </a:r>
            <a:r>
              <a:rPr lang="en" sz="2200"/>
              <a:t> is due Feb 5 (next Friday)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u="sng"/>
              <a:t>Project proposal</a:t>
            </a:r>
            <a:r>
              <a:rPr lang="en" sz="2200"/>
              <a:t> due Jan 30 (Saturday)</a:t>
            </a:r>
          </a:p>
          <a:p>
            <a:pPr indent="-368300" lvl="0" marL="914400" rtl="0">
              <a:spcBef>
                <a:spcPts val="0"/>
              </a:spcBef>
              <a:buSzPct val="100000"/>
              <a:buChar char="-"/>
            </a:pPr>
            <a:r>
              <a:rPr lang="en" sz="2200"/>
              <a:t>ungraded, one paragraph</a:t>
            </a:r>
          </a:p>
          <a:p>
            <a:pPr indent="-368300" lvl="0" marL="914400" rtl="0">
              <a:spcBef>
                <a:spcPts val="0"/>
              </a:spcBef>
              <a:buSzPct val="100000"/>
              <a:buChar char="-"/>
            </a:pPr>
            <a:r>
              <a:rPr lang="en" sz="2200"/>
              <a:t>feel free to give 2 options, we can try help you narrow 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What is the problem that you will be investigating? Why is it interesting?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What data will you use? If you are collecting new datasets, how do you plan to collect them?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What method or algorithm are you proposing? If there are existing implementations, will you use them and how? How do you plan to improve or modify such implementations?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What reading will you examine to provide context and background?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How will you evaluate your results? Qualitatively, what kind of results do you expect (e.g. plots or figures)? Quantitatively, what kind of analysis will you use to evaluate and/or compare your results (e.g. what performance metrics or statistical tests)?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1" name="Shape 331"/>
          <p:cNvSpPr txBox="1"/>
          <p:nvPr/>
        </p:nvSpPr>
        <p:spPr>
          <a:xfrm>
            <a:off x="114875" y="455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Preview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312" y="93100"/>
            <a:ext cx="4913601" cy="29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7084175" y="45525"/>
            <a:ext cx="19671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[From recent Yann LeCun slides]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20" y="3147525"/>
            <a:ext cx="3961775" cy="1312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" y="76899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068216" y="256375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10199" y="-376025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925" y="170029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6266750" y="462900"/>
            <a:ext cx="2769900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example 5x5 filters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(32 total)</a:t>
            </a:r>
          </a:p>
        </p:txBody>
      </p:sp>
      <p:sp>
        <p:nvSpPr>
          <p:cNvPr id="345" name="Shape 345"/>
          <p:cNvSpPr/>
          <p:nvPr/>
        </p:nvSpPr>
        <p:spPr>
          <a:xfrm>
            <a:off x="1803166" y="170126"/>
            <a:ext cx="247799" cy="25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502824" y="1314599"/>
            <a:ext cx="565500" cy="63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068466" y="427826"/>
            <a:ext cx="858600" cy="120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8" name="Shape 348"/>
          <p:cNvSpPr txBox="1"/>
          <p:nvPr/>
        </p:nvSpPr>
        <p:spPr>
          <a:xfrm>
            <a:off x="4862550" y="1521150"/>
            <a:ext cx="4101900" cy="234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175" y="2908099"/>
            <a:ext cx="4042149" cy="4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5205125" y="1792425"/>
            <a:ext cx="3785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call the layer convolutional because it is related to convolution of two signals:</a:t>
            </a:r>
          </a:p>
        </p:txBody>
      </p:sp>
      <p:cxnSp>
        <p:nvCxnSpPr>
          <p:cNvPr id="351" name="Shape 351"/>
          <p:cNvCxnSpPr/>
          <p:nvPr/>
        </p:nvCxnSpPr>
        <p:spPr>
          <a:xfrm rot="10800000">
            <a:off x="7674125" y="3324250"/>
            <a:ext cx="0" cy="4529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2" name="Shape 352"/>
          <p:cNvSpPr txBox="1"/>
          <p:nvPr/>
        </p:nvSpPr>
        <p:spPr>
          <a:xfrm>
            <a:off x="5895175" y="3744475"/>
            <a:ext cx="3222000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elementwise multiplication and sum of a filter and the signal (image)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031775" y="317961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filter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08591" y="178726"/>
            <a:ext cx="247799" cy="257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053291" y="436426"/>
            <a:ext cx="3979200" cy="2205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6" name="Shape 356"/>
          <p:cNvSpPr/>
          <p:nvPr/>
        </p:nvSpPr>
        <p:spPr>
          <a:xfrm>
            <a:off x="502824" y="2601365"/>
            <a:ext cx="565500" cy="632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145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43175" y="-93463"/>
            <a:ext cx="2504099" cy="20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preview: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9" name="Shape 369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sp>
        <p:nvSpPr>
          <p:cNvPr id="370" name="Shape 370"/>
          <p:cNvSpPr/>
          <p:nvPr/>
        </p:nvSpPr>
        <p:spPr>
          <a:xfrm>
            <a:off x="1267100" y="2304125"/>
            <a:ext cx="282299" cy="813899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2863350" y="2569925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72" name="Shape 372"/>
          <p:cNvCxnSpPr>
            <a:endCxn id="371" idx="2"/>
          </p:cNvCxnSpPr>
          <p:nvPr/>
        </p:nvCxnSpPr>
        <p:spPr>
          <a:xfrm flipH="1" rot="10800000">
            <a:off x="1373850" y="2711074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3" name="Shape 373"/>
          <p:cNvCxnSpPr>
            <a:endCxn id="371" idx="2"/>
          </p:cNvCxnSpPr>
          <p:nvPr/>
        </p:nvCxnSpPr>
        <p:spPr>
          <a:xfrm>
            <a:off x="1393350" y="2473774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4" name="Shape 374"/>
          <p:cNvCxnSpPr>
            <a:endCxn id="371" idx="2"/>
          </p:cNvCxnSpPr>
          <p:nvPr/>
        </p:nvCxnSpPr>
        <p:spPr>
          <a:xfrm>
            <a:off x="1529550" y="2324374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5" name="Shape 375"/>
          <p:cNvCxnSpPr>
            <a:endCxn id="371" idx="2"/>
          </p:cNvCxnSpPr>
          <p:nvPr/>
        </p:nvCxnSpPr>
        <p:spPr>
          <a:xfrm flipH="1" rot="10800000">
            <a:off x="1555650" y="2711074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6" name="Shape 376"/>
          <p:cNvSpPr txBox="1"/>
          <p:nvPr/>
        </p:nvSpPr>
        <p:spPr>
          <a:xfrm>
            <a:off x="1463200" y="36321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827500" y="15589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792587" y="40237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79" name="Shape 379"/>
          <p:cNvSpPr/>
          <p:nvPr/>
        </p:nvSpPr>
        <p:spPr>
          <a:xfrm>
            <a:off x="850575" y="1332125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3108425" y="90975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381" name="Shape 381"/>
          <p:cNvCxnSpPr/>
          <p:nvPr/>
        </p:nvCxnSpPr>
        <p:spPr>
          <a:xfrm flipH="1">
            <a:off x="1977350" y="1151525"/>
            <a:ext cx="984299" cy="2330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2" name="Shape 382"/>
          <p:cNvCxnSpPr/>
          <p:nvPr/>
        </p:nvCxnSpPr>
        <p:spPr>
          <a:xfrm flipH="1">
            <a:off x="1666349" y="1635050"/>
            <a:ext cx="1398900" cy="543899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3" name="Shape 383"/>
          <p:cNvCxnSpPr/>
          <p:nvPr/>
        </p:nvCxnSpPr>
        <p:spPr>
          <a:xfrm>
            <a:off x="3600600" y="2714375"/>
            <a:ext cx="23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4" name="Shape 384"/>
          <p:cNvSpPr txBox="1"/>
          <p:nvPr/>
        </p:nvSpPr>
        <p:spPr>
          <a:xfrm>
            <a:off x="3471125" y="2852225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convolve (slide) over all spatial locations</a:t>
            </a:r>
          </a:p>
        </p:txBody>
      </p:sp>
      <p:sp>
        <p:nvSpPr>
          <p:cNvPr id="385" name="Shape 385"/>
          <p:cNvSpPr/>
          <p:nvPr/>
        </p:nvSpPr>
        <p:spPr>
          <a:xfrm>
            <a:off x="6703650" y="1332125"/>
            <a:ext cx="956400" cy="2757900"/>
          </a:xfrm>
          <a:prstGeom prst="cube">
            <a:avLst>
              <a:gd fmla="val 90357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6709050" y="664950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6588143" y="4045604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7255653" y="35899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28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7660053" y="2178937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28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395" name="Shape 395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405" name="Shape 405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6" name="Shape 40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15" name="Shape 41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5" name="Shape 42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35" name="Shape 43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=&gt; 5x5 output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5" name="Shape 445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b="1" lang="en" sz="2400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" name="Shape 52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Mini-batch SGD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919525" y="807000"/>
            <a:ext cx="8168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Loop: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Sample</a:t>
            </a:r>
            <a:r>
              <a:rPr lang="en" sz="2400"/>
              <a:t> a batch of data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Forward</a:t>
            </a:r>
            <a:r>
              <a:rPr lang="en" sz="2400"/>
              <a:t> prop it through the graph, get loss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Backprop</a:t>
            </a:r>
            <a:r>
              <a:rPr lang="en" sz="2400"/>
              <a:t> to calculate the gradients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Update</a:t>
            </a:r>
            <a:r>
              <a:rPr lang="en" sz="2400"/>
              <a:t> the parameters using the gradient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525" y="2826624"/>
            <a:ext cx="3282025" cy="160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5" name="Shape 455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b="1" lang="en" sz="2400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5" name="Shape 465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applied </a:t>
            </a:r>
            <a:r>
              <a:rPr b="1" lang="en" sz="2400"/>
              <a:t>with stride 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=&gt; 3x3 output!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75" name="Shape 475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b="1" lang="en" sz="2400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85" name="Shape 485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b="1" lang="en" sz="2400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138150" y="60450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 closer look at spatial dimensions:</a:t>
            </a:r>
          </a:p>
        </p:txBody>
      </p:sp>
      <p:graphicFrame>
        <p:nvGraphicFramePr>
          <p:cNvPr id="489" name="Shape 489"/>
          <p:cNvGraphicFramePr/>
          <p:nvPr/>
        </p:nvGraphicFramePr>
        <p:xfrm>
          <a:off x="302525" y="13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0" name="Shape 490"/>
          <p:cNvSpPr txBox="1"/>
          <p:nvPr/>
        </p:nvSpPr>
        <p:spPr>
          <a:xfrm>
            <a:off x="4689650" y="2649300"/>
            <a:ext cx="39720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doesn’t fit!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cannot apply 3x3 filter on 7x7 input with stride 3.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496" name="Shape 496"/>
          <p:cNvGraphicFramePr/>
          <p:nvPr/>
        </p:nvGraphicFramePr>
        <p:xfrm>
          <a:off x="454925" y="84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628425"/>
            <a:ext cx="26957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98" name="Shape 498"/>
          <p:cNvSpPr txBox="1"/>
          <p:nvPr/>
        </p:nvSpPr>
        <p:spPr>
          <a:xfrm>
            <a:off x="1357025" y="91075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1809975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850750"/>
            <a:ext cx="0" cy="259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1" name="Shape 501"/>
          <p:cNvSpPr txBox="1"/>
          <p:nvPr/>
        </p:nvSpPr>
        <p:spPr>
          <a:xfrm>
            <a:off x="844575" y="1942437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165887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608425" y="564675"/>
            <a:ext cx="4535699" cy="241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Output size: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stride 2 =&gt; (7 - 3)/2 + 1 =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stride 3 =&gt; (7 - 3)/3 + 1 = 2.33 :\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09" name="Shape 509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graphicFrame>
        <p:nvGraphicFramePr>
          <p:cNvPr id="510" name="Shape 510"/>
          <p:cNvGraphicFramePr/>
          <p:nvPr/>
        </p:nvGraphicFramePr>
        <p:xfrm>
          <a:off x="377400" y="9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511" name="Shape 511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3x3</a:t>
            </a:r>
            <a:r>
              <a:rPr lang="en" sz="2000"/>
              <a:t> filter, applied with </a:t>
            </a:r>
            <a:r>
              <a:rPr b="1" lang="en" sz="200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512" name="Shape 512"/>
          <p:cNvSpPr txBox="1"/>
          <p:nvPr/>
        </p:nvSpPr>
        <p:spPr>
          <a:xfrm>
            <a:off x="5021575" y="3212025"/>
            <a:ext cx="2892600" cy="122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</a:rPr>
              <a:t>(recall:)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(N - F) / stride + 1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8" name="Shape 518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3x3</a:t>
            </a:r>
            <a:r>
              <a:rPr lang="en" sz="2000"/>
              <a:t> filter, applied with </a:t>
            </a:r>
            <a:r>
              <a:rPr b="1" lang="en" sz="200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7x7 output!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graphicFrame>
        <p:nvGraphicFramePr>
          <p:cNvPr id="520" name="Shape 520"/>
          <p:cNvGraphicFramePr/>
          <p:nvPr/>
        </p:nvGraphicFramePr>
        <p:xfrm>
          <a:off x="377400" y="9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6" name="Shape 526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3x3</a:t>
            </a:r>
            <a:r>
              <a:rPr lang="en" sz="2000"/>
              <a:t> filter, applied with </a:t>
            </a:r>
            <a:r>
              <a:rPr b="1" lang="en" sz="200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7x7 output!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 general, common to see CONV layers with stride 1, filters of size FxF, and zero-padding with (F-1)/2. (will preserve size 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e.g. F = 3 =&gt; zero pad with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       F = 5 =&gt; zero pad with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       F = 7 =&gt; zero pad with 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graphicFrame>
        <p:nvGraphicFramePr>
          <p:cNvPr id="528" name="Shape 528"/>
          <p:cNvGraphicFramePr/>
          <p:nvPr/>
        </p:nvGraphicFramePr>
        <p:xfrm>
          <a:off x="377400" y="9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</a:tblGrid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111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34" name="Shape 534"/>
          <p:cNvSpPr txBox="1"/>
          <p:nvPr/>
        </p:nvSpPr>
        <p:spPr>
          <a:xfrm>
            <a:off x="212775" y="134025"/>
            <a:ext cx="8548200" cy="60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Remember back to…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E.g. 32x32 input convolved repeatedly with 5x5 filters shrinks volumes spatially!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(32 -&gt; 28 -&gt; 24 ...). Shrinking too fast is not good, doesn’t work well.</a:t>
            </a:r>
          </a:p>
        </p:txBody>
      </p:sp>
      <p:sp>
        <p:nvSpPr>
          <p:cNvPr id="535" name="Shape 535"/>
          <p:cNvSpPr/>
          <p:nvPr/>
        </p:nvSpPr>
        <p:spPr>
          <a:xfrm>
            <a:off x="212775" y="15831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8254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1897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547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517575" y="2861800"/>
            <a:ext cx="987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0" name="Shape 540"/>
          <p:cNvSpPr txBox="1"/>
          <p:nvPr/>
        </p:nvSpPr>
        <p:spPr>
          <a:xfrm>
            <a:off x="1556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541" name="Shape 541"/>
          <p:cNvSpPr/>
          <p:nvPr/>
        </p:nvSpPr>
        <p:spPr>
          <a:xfrm>
            <a:off x="2727375" y="1583150"/>
            <a:ext cx="956400" cy="27579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3400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7043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669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260775" y="2861800"/>
            <a:ext cx="987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6" name="Shape 546"/>
          <p:cNvSpPr txBox="1"/>
          <p:nvPr/>
        </p:nvSpPr>
        <p:spPr>
          <a:xfrm>
            <a:off x="4300100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b="1" lang="en" sz="1800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547" name="Shape 547"/>
          <p:cNvSpPr/>
          <p:nvPr/>
        </p:nvSpPr>
        <p:spPr>
          <a:xfrm>
            <a:off x="5470575" y="1583150"/>
            <a:ext cx="956400" cy="2757900"/>
          </a:xfrm>
          <a:prstGeom prst="cube">
            <a:avLst>
              <a:gd fmla="val 77711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851575" y="2861800"/>
            <a:ext cx="987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9" name="Shape 549"/>
          <p:cNvSpPr txBox="1"/>
          <p:nvPr/>
        </p:nvSpPr>
        <p:spPr>
          <a:xfrm>
            <a:off x="6890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107500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336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0832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4475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b="1" lang="en" sz="300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10 5x5 filters with stride 1, pad 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Output volume size: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optim3.gif"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507987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6664600" y="4219775"/>
            <a:ext cx="2562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credits: Alec Radford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239375" y="263300"/>
            <a:ext cx="2457599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Parameter updates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6598675" y="510650"/>
            <a:ext cx="2353800" cy="3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We covered: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sgd,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momentum,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nag,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adagrad,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rmsprop,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adam (not in this vis),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did not cover adadelta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9" name="Shape 56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202800" y="1293275"/>
            <a:ext cx="6557099" cy="108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b="1" lang="en" sz="3000">
                <a:solidFill>
                  <a:srgbClr val="0000FF"/>
                </a:solidFill>
              </a:rPr>
              <a:t>32x32</a:t>
            </a:r>
            <a:r>
              <a:rPr b="1" lang="en" sz="3000"/>
              <a:t>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10</a:t>
            </a:r>
            <a:r>
              <a:rPr lang="en" sz="3000"/>
              <a:t> </a:t>
            </a:r>
            <a:r>
              <a:rPr lang="en" sz="3000">
                <a:solidFill>
                  <a:srgbClr val="FF00FF"/>
                </a:solidFill>
              </a:rPr>
              <a:t>5x5</a:t>
            </a:r>
            <a:r>
              <a:rPr lang="en" sz="3000"/>
              <a:t> filters with stride </a:t>
            </a:r>
            <a:r>
              <a:rPr lang="en" sz="3000">
                <a:solidFill>
                  <a:srgbClr val="38761D"/>
                </a:solidFill>
              </a:rPr>
              <a:t>1</a:t>
            </a:r>
            <a:r>
              <a:rPr lang="en" sz="3000"/>
              <a:t>, pad </a:t>
            </a:r>
            <a:r>
              <a:rPr lang="en" sz="3000">
                <a:solidFill>
                  <a:srgbClr val="9900FF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Output volume size: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(</a:t>
            </a:r>
            <a:r>
              <a:rPr lang="en" sz="3000">
                <a:solidFill>
                  <a:srgbClr val="0000FF"/>
                </a:solidFill>
              </a:rPr>
              <a:t>32</a:t>
            </a:r>
            <a:r>
              <a:rPr lang="en" sz="3000"/>
              <a:t>+2*</a:t>
            </a:r>
            <a:r>
              <a:rPr lang="en" sz="3000">
                <a:solidFill>
                  <a:srgbClr val="9900FF"/>
                </a:solidFill>
              </a:rPr>
              <a:t>2</a:t>
            </a:r>
            <a:r>
              <a:rPr lang="en" sz="3000">
                <a:solidFill>
                  <a:schemeClr val="dk1"/>
                </a:solidFill>
              </a:rPr>
              <a:t>-</a:t>
            </a:r>
            <a:r>
              <a:rPr lang="en" sz="3000">
                <a:solidFill>
                  <a:srgbClr val="FF00FF"/>
                </a:solidFill>
              </a:rPr>
              <a:t>5</a:t>
            </a:r>
            <a:r>
              <a:rPr lang="en" sz="3000"/>
              <a:t>)/</a:t>
            </a:r>
            <a:r>
              <a:rPr lang="en" sz="3000">
                <a:solidFill>
                  <a:srgbClr val="38761D"/>
                </a:solidFill>
              </a:rPr>
              <a:t>1</a:t>
            </a:r>
            <a:r>
              <a:rPr lang="en" sz="3000"/>
              <a:t>+1 = 32 spatially, so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32x32x</a:t>
            </a:r>
            <a:r>
              <a:rPr b="1" lang="en" sz="30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71" name="Shape 57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72" name="Shape 57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3" name="Shape 57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79" name="Shape 57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202800" y="1293275"/>
            <a:ext cx="6482700" cy="108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b="1" lang="en" sz="300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10 5x5 filters with stride 1, pad 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Number of parameters in this layer?</a:t>
            </a:r>
          </a:p>
        </p:txBody>
      </p:sp>
      <p:sp>
        <p:nvSpPr>
          <p:cNvPr id="581" name="Shape 58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82" name="Shape 58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3" name="Shape 58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89" name="Shape 58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202800" y="1293275"/>
            <a:ext cx="8615999" cy="108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b="1" lang="en" sz="3000">
                <a:solidFill>
                  <a:srgbClr val="0000FF"/>
                </a:solidFill>
              </a:rPr>
              <a:t>32x32</a:t>
            </a:r>
            <a:r>
              <a:rPr b="1" lang="en" sz="3000"/>
              <a:t>x</a:t>
            </a:r>
            <a:r>
              <a:rPr b="1" lang="en" sz="3000">
                <a:solidFill>
                  <a:srgbClr val="FF9900"/>
                </a:solidFill>
              </a:rPr>
              <a:t>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10</a:t>
            </a:r>
            <a:r>
              <a:rPr lang="en" sz="3000">
                <a:solidFill>
                  <a:srgbClr val="FF00FF"/>
                </a:solidFill>
              </a:rPr>
              <a:t> 5x5</a:t>
            </a:r>
            <a:r>
              <a:rPr lang="en" sz="3000"/>
              <a:t> filters with stride 1, pad 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Number of parameters in this layer?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each filter has </a:t>
            </a:r>
            <a:r>
              <a:rPr lang="en" sz="3000">
                <a:solidFill>
                  <a:srgbClr val="FF00FF"/>
                </a:solidFill>
              </a:rPr>
              <a:t>5*5</a:t>
            </a:r>
            <a:r>
              <a:rPr lang="en" sz="3000"/>
              <a:t>*</a:t>
            </a:r>
            <a:r>
              <a:rPr lang="en" sz="3000">
                <a:solidFill>
                  <a:srgbClr val="FF9900"/>
                </a:solidFill>
              </a:rPr>
              <a:t>3</a:t>
            </a:r>
            <a:r>
              <a:rPr lang="en" sz="3000"/>
              <a:t> + 1 = </a:t>
            </a:r>
            <a:r>
              <a:rPr lang="en" sz="3000">
                <a:solidFill>
                  <a:srgbClr val="38761D"/>
                </a:solidFill>
              </a:rPr>
              <a:t>76</a:t>
            </a:r>
            <a:r>
              <a:rPr lang="en" sz="3000"/>
              <a:t> params      </a:t>
            </a:r>
            <a:r>
              <a:rPr lang="en" sz="2000"/>
              <a:t>(+1 for bias)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=&gt; </a:t>
            </a:r>
            <a:r>
              <a:rPr lang="en" sz="3000">
                <a:solidFill>
                  <a:srgbClr val="38761D"/>
                </a:solidFill>
              </a:rPr>
              <a:t>76</a:t>
            </a:r>
            <a:r>
              <a:rPr lang="en" sz="3000"/>
              <a:t>*</a:t>
            </a:r>
            <a:r>
              <a:rPr lang="en" sz="3000">
                <a:solidFill>
                  <a:srgbClr val="FF0000"/>
                </a:solidFill>
              </a:rPr>
              <a:t>10</a:t>
            </a:r>
            <a:r>
              <a:rPr lang="en" sz="3000"/>
              <a:t> = </a:t>
            </a:r>
            <a:r>
              <a:rPr b="1" lang="en" sz="3000"/>
              <a:t>760</a:t>
            </a:r>
          </a:p>
        </p:txBody>
      </p:sp>
      <p:sp>
        <p:nvSpPr>
          <p:cNvPr id="591" name="Shape 59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92" name="Shape 59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3" name="Shape 59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fmla="val 77711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612" y="508175"/>
            <a:ext cx="766762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612" y="508175"/>
            <a:ext cx="76676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685925" y="90350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K = (powers of 2, e.g. 32, 64, 128, 512)</a:t>
            </a:r>
          </a:p>
          <a:p>
            <a:pPr indent="-3429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3, S = 1, P = 1</a:t>
            </a:r>
          </a:p>
          <a:p>
            <a:pPr indent="-3429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1, P = 2</a:t>
            </a:r>
          </a:p>
          <a:p>
            <a:pPr indent="-3429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2, P = ? (whatever fits)</a:t>
            </a:r>
          </a:p>
          <a:p>
            <a:pPr indent="-3429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1451300" y="1420500"/>
            <a:ext cx="2966099" cy="926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3" name="Shape 613"/>
          <p:cNvSpPr txBox="1"/>
          <p:nvPr/>
        </p:nvSpPr>
        <p:spPr>
          <a:xfrm>
            <a:off x="384725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(btw, 1x1 convolution layers make perfect sense)</a:t>
            </a:r>
          </a:p>
        </p:txBody>
      </p:sp>
      <p:sp>
        <p:nvSpPr>
          <p:cNvPr id="614" name="Shape 614"/>
          <p:cNvSpPr/>
          <p:nvPr/>
        </p:nvSpPr>
        <p:spPr>
          <a:xfrm>
            <a:off x="518925" y="1099725"/>
            <a:ext cx="1685999" cy="2702700"/>
          </a:xfrm>
          <a:prstGeom prst="cube">
            <a:avLst>
              <a:gd fmla="val 41438" name="adj"/>
            </a:avLst>
          </a:prstGeom>
          <a:solidFill>
            <a:srgbClr val="C9DAF8">
              <a:alpha val="4269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773175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1807000" y="33773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210225" y="1941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382025" y="2478375"/>
            <a:ext cx="15566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9" name="Shape 619"/>
          <p:cNvSpPr txBox="1"/>
          <p:nvPr/>
        </p:nvSpPr>
        <p:spPr>
          <a:xfrm>
            <a:off x="3435725" y="1712825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1x1 CONV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32 filters</a:t>
            </a:r>
          </a:p>
        </p:txBody>
      </p:sp>
      <p:sp>
        <p:nvSpPr>
          <p:cNvPr id="620" name="Shape 620"/>
          <p:cNvSpPr/>
          <p:nvPr/>
        </p:nvSpPr>
        <p:spPr>
          <a:xfrm>
            <a:off x="5690700" y="1099725"/>
            <a:ext cx="1149300" cy="2702700"/>
          </a:xfrm>
          <a:prstGeom prst="cube">
            <a:avLst>
              <a:gd fmla="val 49731" name="adj"/>
            </a:avLst>
          </a:prstGeom>
          <a:solidFill>
            <a:srgbClr val="C9DAF8">
              <a:alpha val="4269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5712900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6670525" y="34535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046600" y="2120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032825" y="2495825"/>
            <a:ext cx="2854199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(each filter has size 1x1x64, and performs a 64-dimensional dot product)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451" y="166550"/>
            <a:ext cx="5858300" cy="4314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31" name="Shape 631"/>
          <p:cNvSpPr txBox="1"/>
          <p:nvPr/>
        </p:nvSpPr>
        <p:spPr>
          <a:xfrm>
            <a:off x="126900" y="77600"/>
            <a:ext cx="2696400" cy="93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Example: CONV layer in Torch</a:t>
            </a:r>
          </a:p>
        </p:txBody>
      </p:sp>
      <p:pic>
        <p:nvPicPr>
          <p:cNvPr id="632" name="Shape 632"/>
          <p:cNvPicPr preferRelativeResize="0"/>
          <p:nvPr/>
        </p:nvPicPr>
        <p:blipFill rotWithShape="1">
          <a:blip r:embed="rId4">
            <a:alphaModFix/>
          </a:blip>
          <a:srcRect b="50438" l="0" r="53384" t="0"/>
          <a:stretch/>
        </p:blipFill>
        <p:spPr>
          <a:xfrm>
            <a:off x="83687" y="3047400"/>
            <a:ext cx="2782824" cy="143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38" name="Shape 638"/>
          <p:cNvSpPr txBox="1"/>
          <p:nvPr/>
        </p:nvSpPr>
        <p:spPr>
          <a:xfrm>
            <a:off x="126900" y="77600"/>
            <a:ext cx="2696400" cy="93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Example: CONV layer in Caffe</a:t>
            </a:r>
          </a:p>
        </p:txBody>
      </p:sp>
      <p:pic>
        <p:nvPicPr>
          <p:cNvPr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075" y="717725"/>
            <a:ext cx="605790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 rotWithShape="1">
          <a:blip r:embed="rId4">
            <a:alphaModFix/>
          </a:blip>
          <a:srcRect b="50438" l="0" r="53384" t="0"/>
          <a:stretch/>
        </p:blipFill>
        <p:spPr>
          <a:xfrm>
            <a:off x="83687" y="3047400"/>
            <a:ext cx="2782824" cy="143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46" name="Shape 646"/>
          <p:cNvSpPr txBox="1"/>
          <p:nvPr/>
        </p:nvSpPr>
        <p:spPr>
          <a:xfrm>
            <a:off x="126900" y="77600"/>
            <a:ext cx="2696400" cy="93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Example: CONV layer in Lasagne</a:t>
            </a:r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3">
            <a:alphaModFix/>
          </a:blip>
          <a:srcRect b="5678" l="0" r="0" t="0"/>
          <a:stretch/>
        </p:blipFill>
        <p:spPr>
          <a:xfrm>
            <a:off x="4364950" y="31722"/>
            <a:ext cx="3643513" cy="4561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48" name="Shape 648"/>
          <p:cNvPicPr preferRelativeResize="0"/>
          <p:nvPr/>
        </p:nvPicPr>
        <p:blipFill rotWithShape="1">
          <a:blip r:embed="rId4">
            <a:alphaModFix/>
          </a:blip>
          <a:srcRect b="50438" l="0" r="53384" t="0"/>
          <a:stretch/>
        </p:blipFill>
        <p:spPr>
          <a:xfrm>
            <a:off x="83687" y="3047400"/>
            <a:ext cx="2782824" cy="143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54" name="Shape 654"/>
          <p:cNvSpPr txBox="1"/>
          <p:nvPr/>
        </p:nvSpPr>
        <p:spPr>
          <a:xfrm>
            <a:off x="341025" y="150675"/>
            <a:ext cx="8319299" cy="91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brain/neuron view of CONV Layer</a:t>
            </a:r>
          </a:p>
        </p:txBody>
      </p:sp>
      <p:sp>
        <p:nvSpPr>
          <p:cNvPr id="655" name="Shape 655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57" name="Shape 657"/>
          <p:cNvCxnSpPr>
            <a:endCxn id="656" idx="2"/>
          </p:cNvCxnSpPr>
          <p:nvPr/>
        </p:nvCxnSpPr>
        <p:spPr>
          <a:xfrm flipH="1" rot="10800000">
            <a:off x="769700" y="2696674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58" name="Shape 658"/>
          <p:cNvCxnSpPr>
            <a:endCxn id="656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59" name="Shape 659"/>
          <p:cNvCxnSpPr>
            <a:endCxn id="656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0" name="Shape 660"/>
          <p:cNvCxnSpPr>
            <a:endCxn id="656" idx="2"/>
          </p:cNvCxnSpPr>
          <p:nvPr/>
        </p:nvCxnSpPr>
        <p:spPr>
          <a:xfrm flipH="1" rot="10800000">
            <a:off x="951500" y="2696674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61" name="Shape 66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664" name="Shape 66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 txBox="1"/>
          <p:nvPr/>
        </p:nvSpPr>
        <p:spPr>
          <a:xfrm>
            <a:off x="2504275" y="89535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666" name="Shape 666"/>
          <p:cNvCxnSpPr/>
          <p:nvPr/>
        </p:nvCxnSpPr>
        <p:spPr>
          <a:xfrm flipH="1">
            <a:off x="1373200" y="1137125"/>
            <a:ext cx="984299" cy="2330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7" name="Shape 667"/>
          <p:cNvCxnSpPr/>
          <p:nvPr/>
        </p:nvCxnSpPr>
        <p:spPr>
          <a:xfrm flipH="1">
            <a:off x="1062199" y="1620650"/>
            <a:ext cx="1398900" cy="543899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8" name="Shape 668"/>
          <p:cNvCxnSpPr/>
          <p:nvPr/>
        </p:nvCxnSpPr>
        <p:spPr>
          <a:xfrm rot="10800000">
            <a:off x="2599200" y="2993449"/>
            <a:ext cx="284999" cy="526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9" name="Shape 669"/>
          <p:cNvSpPr txBox="1"/>
          <p:nvPr/>
        </p:nvSpPr>
        <p:spPr>
          <a:xfrm>
            <a:off x="2866925" y="3333325"/>
            <a:ext cx="4593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1 number: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result of taking a dot product between the filter and this part of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(i.e. 5*5*3 = 75-dimensional dot product)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3100850" y="1524000"/>
            <a:ext cx="5866800" cy="5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Forces the network to have a redundant representation.</a:t>
            </a:r>
          </a:p>
        </p:txBody>
      </p:sp>
      <p:sp>
        <p:nvSpPr>
          <p:cNvPr id="71" name="Shape 71"/>
          <p:cNvSpPr/>
          <p:nvPr/>
        </p:nvSpPr>
        <p:spPr>
          <a:xfrm>
            <a:off x="3787975" y="2131850"/>
            <a:ext cx="3936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787975" y="2563450"/>
            <a:ext cx="3936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787975" y="2995050"/>
            <a:ext cx="3936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3787975" y="3441662"/>
            <a:ext cx="3936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3787975" y="3870087"/>
            <a:ext cx="3936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6" name="Shape 76"/>
          <p:cNvCxnSpPr>
            <a:stCxn id="71" idx="6"/>
          </p:cNvCxnSpPr>
          <p:nvPr/>
        </p:nvCxnSpPr>
        <p:spPr>
          <a:xfrm>
            <a:off x="4181575" y="2328650"/>
            <a:ext cx="70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" name="Shape 77"/>
          <p:cNvCxnSpPr/>
          <p:nvPr/>
        </p:nvCxnSpPr>
        <p:spPr>
          <a:xfrm>
            <a:off x="4218150" y="276025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" name="Shape 78"/>
          <p:cNvCxnSpPr/>
          <p:nvPr/>
        </p:nvCxnSpPr>
        <p:spPr>
          <a:xfrm>
            <a:off x="4181575" y="319185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" name="Shape 79"/>
          <p:cNvCxnSpPr/>
          <p:nvPr/>
        </p:nvCxnSpPr>
        <p:spPr>
          <a:xfrm>
            <a:off x="4181575" y="3638475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0" name="Shape 80"/>
          <p:cNvCxnSpPr/>
          <p:nvPr/>
        </p:nvCxnSpPr>
        <p:spPr>
          <a:xfrm>
            <a:off x="4181575" y="406690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1" name="Shape 81"/>
          <p:cNvSpPr txBox="1"/>
          <p:nvPr/>
        </p:nvSpPr>
        <p:spPr>
          <a:xfrm>
            <a:off x="5038900" y="2090875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an ear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5038900" y="2548075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 tail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5038900" y="3005275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is furry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5038900" y="3462475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claws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5038900" y="3843475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mischievous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look</a:t>
            </a:r>
          </a:p>
        </p:txBody>
      </p:sp>
      <p:cxnSp>
        <p:nvCxnSpPr>
          <p:cNvPr id="86" name="Shape 86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7" name="Shape 87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" name="Shape 88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" name="Shape 89"/>
          <p:cNvCxnSpPr/>
          <p:nvPr/>
        </p:nvCxnSpPr>
        <p:spPr>
          <a:xfrm flipH="1" rot="10800000">
            <a:off x="7320475" y="3453415"/>
            <a:ext cx="843900" cy="1847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" name="Shape 90"/>
          <p:cNvCxnSpPr/>
          <p:nvPr/>
        </p:nvCxnSpPr>
        <p:spPr>
          <a:xfrm flipH="1" rot="10800000">
            <a:off x="7320475" y="3673265"/>
            <a:ext cx="861600" cy="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" name="Shape 91"/>
          <p:cNvSpPr txBox="1"/>
          <p:nvPr/>
        </p:nvSpPr>
        <p:spPr>
          <a:xfrm>
            <a:off x="8241325" y="2981150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</a:t>
            </a:r>
          </a:p>
        </p:txBody>
      </p:sp>
      <p:cxnSp>
        <p:nvCxnSpPr>
          <p:cNvPr id="92" name="Shape 92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3" name="Shape 93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" name="Shape 94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5" name="Shape 95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" name="Shape 96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" name="Shape 97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Dropout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75" name="Shape 675"/>
          <p:cNvSpPr txBox="1"/>
          <p:nvPr/>
        </p:nvSpPr>
        <p:spPr>
          <a:xfrm>
            <a:off x="341025" y="150675"/>
            <a:ext cx="8319299" cy="91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brain/neuron view of CONV Layer</a:t>
            </a:r>
          </a:p>
        </p:txBody>
      </p:sp>
      <p:sp>
        <p:nvSpPr>
          <p:cNvPr id="676" name="Shape 676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78" name="Shape 678"/>
          <p:cNvCxnSpPr>
            <a:endCxn id="677" idx="2"/>
          </p:cNvCxnSpPr>
          <p:nvPr/>
        </p:nvCxnSpPr>
        <p:spPr>
          <a:xfrm flipH="1" rot="10800000">
            <a:off x="769700" y="2696674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9" name="Shape 679"/>
          <p:cNvCxnSpPr>
            <a:endCxn id="677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80" name="Shape 680"/>
          <p:cNvCxnSpPr>
            <a:endCxn id="677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81" name="Shape 681"/>
          <p:cNvCxnSpPr>
            <a:endCxn id="677" idx="2"/>
          </p:cNvCxnSpPr>
          <p:nvPr/>
        </p:nvCxnSpPr>
        <p:spPr>
          <a:xfrm flipH="1" rot="10800000">
            <a:off x="951500" y="2696674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2" name="Shape 682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685" name="Shape 685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 txBox="1"/>
          <p:nvPr/>
        </p:nvSpPr>
        <p:spPr>
          <a:xfrm>
            <a:off x="2504275" y="89535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687" name="Shape 687"/>
          <p:cNvCxnSpPr/>
          <p:nvPr/>
        </p:nvCxnSpPr>
        <p:spPr>
          <a:xfrm flipH="1">
            <a:off x="1373200" y="1137125"/>
            <a:ext cx="984299" cy="2330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8" name="Shape 688"/>
          <p:cNvCxnSpPr/>
          <p:nvPr/>
        </p:nvCxnSpPr>
        <p:spPr>
          <a:xfrm flipH="1">
            <a:off x="1062199" y="1620650"/>
            <a:ext cx="1398900" cy="543899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9" name="Shape 689"/>
          <p:cNvCxnSpPr/>
          <p:nvPr/>
        </p:nvCxnSpPr>
        <p:spPr>
          <a:xfrm rot="10800000">
            <a:off x="2599200" y="2993449"/>
            <a:ext cx="284999" cy="526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0" name="Shape 690"/>
          <p:cNvSpPr txBox="1"/>
          <p:nvPr/>
        </p:nvSpPr>
        <p:spPr>
          <a:xfrm>
            <a:off x="2866925" y="3333325"/>
            <a:ext cx="4593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1 number: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result of taking a dot product between the filter and this part of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(i.e. 5*5*3 = 75-dimensional dot product)</a:t>
            </a:r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375" y="1062675"/>
            <a:ext cx="3181808" cy="181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92" name="Shape 692"/>
          <p:cNvSpPr txBox="1"/>
          <p:nvPr/>
        </p:nvSpPr>
        <p:spPr>
          <a:xfrm>
            <a:off x="5630725" y="2853300"/>
            <a:ext cx="2982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It’s just a neuron with local connectivity...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98" name="Shape 698"/>
          <p:cNvSpPr txBox="1"/>
          <p:nvPr/>
        </p:nvSpPr>
        <p:spPr>
          <a:xfrm>
            <a:off x="341025" y="150675"/>
            <a:ext cx="8319299" cy="91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 brain/neuron view of CONV Layer</a:t>
            </a:r>
          </a:p>
        </p:txBody>
      </p:sp>
      <p:sp>
        <p:nvSpPr>
          <p:cNvPr id="699" name="Shape 699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01" name="Shape 701"/>
          <p:cNvCxnSpPr>
            <a:endCxn id="700" idx="2"/>
          </p:cNvCxnSpPr>
          <p:nvPr/>
        </p:nvCxnSpPr>
        <p:spPr>
          <a:xfrm flipH="1" rot="10800000">
            <a:off x="769700" y="2696674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02" name="Shape 702"/>
          <p:cNvCxnSpPr>
            <a:endCxn id="700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03" name="Shape 703"/>
          <p:cNvCxnSpPr>
            <a:endCxn id="700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04" name="Shape 704"/>
          <p:cNvCxnSpPr>
            <a:endCxn id="700" idx="2"/>
          </p:cNvCxnSpPr>
          <p:nvPr/>
        </p:nvCxnSpPr>
        <p:spPr>
          <a:xfrm flipH="1" rot="10800000">
            <a:off x="951500" y="2696674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05" name="Shape 705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708" name="Shape 708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50" y="243900"/>
            <a:ext cx="2279624" cy="13006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10" name="Shape 710"/>
          <p:cNvSpPr txBox="1"/>
          <p:nvPr/>
        </p:nvSpPr>
        <p:spPr>
          <a:xfrm>
            <a:off x="3656000" y="2309975"/>
            <a:ext cx="5612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An activation map is a 28x28 sheet of neuron outputs:</a:t>
            </a:r>
          </a:p>
          <a:p>
            <a:pPr indent="-342900" lvl="0" marL="4572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>
                <a:solidFill>
                  <a:srgbClr val="38761D"/>
                </a:solidFill>
              </a:rPr>
              <a:t>Each is connected to a small region in the input</a:t>
            </a:r>
          </a:p>
          <a:p>
            <a:pPr indent="-342900" lvl="0" marL="4572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>
                <a:solidFill>
                  <a:srgbClr val="38761D"/>
                </a:solidFill>
              </a:rPr>
              <a:t>All of them share parameters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“5x5 filter” -&gt; “5x5 receptive field for each neuron”</a:t>
            </a:r>
          </a:p>
        </p:txBody>
      </p:sp>
      <p:sp>
        <p:nvSpPr>
          <p:cNvPr id="711" name="Shape 711"/>
          <p:cNvSpPr/>
          <p:nvPr/>
        </p:nvSpPr>
        <p:spPr>
          <a:xfrm>
            <a:off x="2043650" y="1317725"/>
            <a:ext cx="713400" cy="2757900"/>
          </a:xfrm>
          <a:prstGeom prst="cube">
            <a:avLst>
              <a:gd fmla="val 77711" name="adj"/>
            </a:avLst>
          </a:prstGeom>
          <a:solidFill>
            <a:srgbClr val="C9DAF8">
              <a:alpha val="4269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 txBox="1"/>
          <p:nvPr/>
        </p:nvSpPr>
        <p:spPr>
          <a:xfrm>
            <a:off x="2461600" y="36732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2766400" y="23016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19" name="Shape 719"/>
          <p:cNvSpPr txBox="1"/>
          <p:nvPr/>
        </p:nvSpPr>
        <p:spPr>
          <a:xfrm>
            <a:off x="341025" y="150675"/>
            <a:ext cx="8319299" cy="91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brain/neuron view of CONV Layer</a:t>
            </a:r>
          </a:p>
        </p:txBody>
      </p:sp>
      <p:sp>
        <p:nvSpPr>
          <p:cNvPr id="720" name="Shape 720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724" name="Shape 72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50" y="243900"/>
            <a:ext cx="2279624" cy="13006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26" name="Shape 726"/>
          <p:cNvSpPr/>
          <p:nvPr/>
        </p:nvSpPr>
        <p:spPr>
          <a:xfrm>
            <a:off x="2254241" y="2313254"/>
            <a:ext cx="2027699" cy="620099"/>
          </a:xfrm>
          <a:prstGeom prst="cube">
            <a:avLst>
              <a:gd fmla="val 25000" name="adj"/>
            </a:avLst>
          </a:prstGeom>
          <a:solidFill>
            <a:srgbClr val="C9DAF8">
              <a:alpha val="4269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2254241" y="2536800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2635241" y="2536800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3016241" y="2536800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3397241" y="2536800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3778241" y="2536800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1750866" y="1322100"/>
            <a:ext cx="2850600" cy="2850600"/>
          </a:xfrm>
          <a:prstGeom prst="cube">
            <a:avLst>
              <a:gd fmla="val 25000" name="adj"/>
            </a:avLst>
          </a:prstGeom>
          <a:solidFill>
            <a:srgbClr val="C9DAF8">
              <a:alpha val="4269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 txBox="1"/>
          <p:nvPr/>
        </p:nvSpPr>
        <p:spPr>
          <a:xfrm>
            <a:off x="4722975" y="21497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4297650" y="361772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5774775" y="2035050"/>
            <a:ext cx="33825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E.g. with 5 filters,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CONV layer consists of neurons arranged in a 3D grid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(28x28x5)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There will be 5 different neurons all looking at the same region in the input volume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2606737" y="409650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145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-93475"/>
            <a:ext cx="3932699" cy="20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two more layers to go: POOL/FC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50" y="1356125"/>
            <a:ext cx="3996924" cy="31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24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Pooling layer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makes the representations smaller and more manageable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operates over each activation map independently: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56" name="Shape 756"/>
          <p:cNvGraphicFramePr/>
          <p:nvPr/>
        </p:nvGraphicFramePr>
        <p:xfrm>
          <a:off x="952500" y="140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605875"/>
                <a:gridCol w="605875"/>
                <a:gridCol w="605875"/>
                <a:gridCol w="605875"/>
              </a:tblGrid>
              <a:tr h="6058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6058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931850" y="900125"/>
            <a:ext cx="26171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Single depth slice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3" name="Shape 763"/>
          <p:cNvSpPr txBox="1"/>
          <p:nvPr/>
        </p:nvSpPr>
        <p:spPr>
          <a:xfrm>
            <a:off x="3661275" y="1788525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max pool with 2x2 filters and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{EDFD2366-DA7D-416B-88B2-B8CA958E05B4}</a:tableStyleId>
              </a:tblPr>
              <a:tblGrid>
                <a:gridCol w="605875"/>
                <a:gridCol w="605875"/>
              </a:tblGrid>
              <a:tr h="6058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2918925" y="47475"/>
            <a:ext cx="4266899" cy="66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MAX POOLING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71" name="Shape 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5"/>
            <a:ext cx="53435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5"/>
            <a:ext cx="53435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0"/>
            <a:ext cx="3029399" cy="313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3, S = 2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84" name="Shape 784"/>
          <p:cNvSpPr txBox="1"/>
          <p:nvPr/>
        </p:nvSpPr>
        <p:spPr>
          <a:xfrm>
            <a:off x="238075" y="106300"/>
            <a:ext cx="8810699" cy="124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Fully Connected Layer (FC layer)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Contains neurons that connect to the entire input volume, as in ordinary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350" y="1441250"/>
            <a:ext cx="6164923" cy="295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1" name="Shape 791"/>
          <p:cNvSpPr txBox="1"/>
          <p:nvPr/>
        </p:nvSpPr>
        <p:spPr>
          <a:xfrm>
            <a:off x="992700" y="1979225"/>
            <a:ext cx="7415099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http://cs.stanford.edu/people/karpathy/convnetjs/demo/cifar10.html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1481975" y="793050"/>
            <a:ext cx="7851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[ConvNetJS demo: training on CIFAR-10]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62" y="1703675"/>
            <a:ext cx="722947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210825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[LeNet-5, LeCun 1980]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8" name="Shape 798"/>
          <p:cNvSpPr txBox="1"/>
          <p:nvPr/>
        </p:nvSpPr>
        <p:spPr>
          <a:xfrm>
            <a:off x="-30325" y="1269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Case Study: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134825" y="753400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663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 filters were 5x5, applied at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Subsampling (Pooling) layers were 2x2 applied at stride 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i.e. architecture is [CONV-POOL-CONV-POOL-CONV-FC]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07" name="Shape 807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First layer </a:t>
            </a:r>
            <a:r>
              <a:rPr lang="en" sz="180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Q: what is the output volume size? Hint: (227-11)/4+1 = 55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16" name="Shape 81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[Krizhevsky et al. 2012]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First layer </a:t>
            </a:r>
            <a:r>
              <a:rPr lang="en" sz="180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Output volume </a:t>
            </a:r>
            <a:r>
              <a:rPr b="1" lang="en" sz="1800"/>
              <a:t>[55x55x96]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Q: What is the total number of parameters in this layer?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25" name="Shape 825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[Krizhevsky et al. 2012]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First layer </a:t>
            </a:r>
            <a:r>
              <a:rPr lang="en" sz="180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Output volume </a:t>
            </a:r>
            <a:r>
              <a:rPr b="1" lang="en" sz="1800"/>
              <a:t>[55x55x96]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Parameters: (11*11*3)*96 = </a:t>
            </a:r>
            <a:r>
              <a:rPr b="1" lang="en" sz="1800"/>
              <a:t>35K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34" name="Shape 834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[Krizhevsky et al. 2012]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Second layer </a:t>
            </a:r>
            <a:r>
              <a:rPr lang="en" sz="180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FF"/>
                </a:solidFill>
              </a:rPr>
              <a:t>Q: what is the output volume size? Hint: (55-3)/2+1 = 27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43" name="Shape 843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[Krizhevsky et al. 2012]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Second layer </a:t>
            </a:r>
            <a:r>
              <a:rPr lang="en" sz="180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Q: what is the number of parameters in this layer?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52" name="Shape 852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[Krizhevsky et al. 2012]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Second layer </a:t>
            </a:r>
            <a:r>
              <a:rPr lang="en" sz="180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Parameters: 0!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61" name="Shape 861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[Krizhevsky et al. 2012]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...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0" name="Shape 870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71" name="Shape 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[Krizhevsky et al. 2012]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93200" y="1241574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Full (simplified) AlexNet architecture: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[55x55x96] </a:t>
            </a:r>
            <a:r>
              <a:rPr lang="en">
                <a:solidFill>
                  <a:srgbClr val="FF0000"/>
                </a:solidFill>
              </a:rPr>
              <a:t>CONV1</a:t>
            </a:r>
            <a:r>
              <a:rPr lang="en"/>
              <a:t>: 96 11x11 filters at stride 4, pad 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[27x27x96] </a:t>
            </a:r>
            <a:r>
              <a:rPr lang="en">
                <a:solidFill>
                  <a:srgbClr val="0000FF"/>
                </a:solidFill>
              </a:rPr>
              <a:t>MAX POOL1</a:t>
            </a:r>
            <a:r>
              <a:rPr lang="en"/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[27x27x96] </a:t>
            </a:r>
            <a:r>
              <a:rPr lang="en">
                <a:solidFill>
                  <a:srgbClr val="38761D"/>
                </a:solidFill>
              </a:rPr>
              <a:t>NORM1:</a:t>
            </a:r>
            <a:r>
              <a:rPr lang="en"/>
              <a:t> 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[27x27x256] </a:t>
            </a:r>
            <a:r>
              <a:rPr lang="en">
                <a:solidFill>
                  <a:srgbClr val="FF0000"/>
                </a:solidFill>
              </a:rPr>
              <a:t>CONV2</a:t>
            </a:r>
            <a:r>
              <a:rPr lang="en"/>
              <a:t>: 256 5x5 filters at stride 1, pad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0000FF"/>
                </a:solidFill>
              </a:rPr>
              <a:t>MAX POOL2:</a:t>
            </a:r>
            <a:r>
              <a:rPr lang="en"/>
              <a:t>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38761D"/>
                </a:solidFill>
              </a:rPr>
              <a:t>NORM2: </a:t>
            </a:r>
            <a:r>
              <a:rPr lang="en"/>
              <a:t>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[13x13x384] </a:t>
            </a:r>
            <a:r>
              <a:rPr lang="en">
                <a:solidFill>
                  <a:srgbClr val="FF0000"/>
                </a:solidFill>
              </a:rPr>
              <a:t>CONV3</a:t>
            </a:r>
            <a:r>
              <a:rPr lang="en"/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[13x13x384] </a:t>
            </a:r>
            <a:r>
              <a:rPr lang="en">
                <a:solidFill>
                  <a:srgbClr val="FF0000"/>
                </a:solidFill>
              </a:rPr>
              <a:t>CONV4</a:t>
            </a:r>
            <a:r>
              <a:rPr lang="en">
                <a:solidFill>
                  <a:schemeClr val="dk1"/>
                </a:solidFill>
              </a:rPr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[13x13x256] </a:t>
            </a:r>
            <a:r>
              <a:rPr lang="en">
                <a:solidFill>
                  <a:srgbClr val="FF0000"/>
                </a:solidFill>
              </a:rPr>
              <a:t>CONV5</a:t>
            </a:r>
            <a:r>
              <a:rPr lang="en">
                <a:solidFill>
                  <a:schemeClr val="dk1"/>
                </a:solidFill>
              </a:rPr>
              <a:t>: 256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[6x6x256] </a:t>
            </a:r>
            <a:r>
              <a:rPr lang="en">
                <a:solidFill>
                  <a:srgbClr val="0000FF"/>
                </a:solidFill>
              </a:rPr>
              <a:t>MAX POOL3</a:t>
            </a:r>
            <a:r>
              <a:rPr lang="en">
                <a:solidFill>
                  <a:schemeClr val="dk1"/>
                </a:solidFill>
              </a:rPr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FC6:</a:t>
            </a:r>
            <a:r>
              <a:rPr lang="en">
                <a:solidFill>
                  <a:schemeClr val="dk1"/>
                </a:solidFill>
              </a:rPr>
              <a:t> 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FC7: </a:t>
            </a:r>
            <a:r>
              <a:rPr lang="en">
                <a:solidFill>
                  <a:schemeClr val="dk1"/>
                </a:solidFill>
              </a:rPr>
              <a:t>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[1000] </a:t>
            </a:r>
            <a:r>
              <a:rPr lang="en">
                <a:solidFill>
                  <a:srgbClr val="E69138"/>
                </a:solidFill>
              </a:rPr>
              <a:t>FC8: </a:t>
            </a:r>
            <a:r>
              <a:rPr lang="en">
                <a:solidFill>
                  <a:schemeClr val="dk1"/>
                </a:solidFill>
              </a:rPr>
              <a:t>1000 neurons (class scores)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9" name="Shape 87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[Krizhevsky et al. 2012]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93200" y="1241574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Full (simplified) AlexNet architecture: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[55x55x96] </a:t>
            </a:r>
            <a:r>
              <a:rPr lang="en">
                <a:solidFill>
                  <a:srgbClr val="FF0000"/>
                </a:solidFill>
              </a:rPr>
              <a:t>CONV1</a:t>
            </a:r>
            <a:r>
              <a:rPr lang="en"/>
              <a:t>: 96 11x11 filters at stride 4, pad 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[27x27x96] </a:t>
            </a:r>
            <a:r>
              <a:rPr lang="en">
                <a:solidFill>
                  <a:srgbClr val="0000FF"/>
                </a:solidFill>
              </a:rPr>
              <a:t>MAX POOL1</a:t>
            </a:r>
            <a:r>
              <a:rPr lang="en"/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[27x27x96] </a:t>
            </a:r>
            <a:r>
              <a:rPr lang="en">
                <a:solidFill>
                  <a:srgbClr val="38761D"/>
                </a:solidFill>
              </a:rPr>
              <a:t>NORM1:</a:t>
            </a:r>
            <a:r>
              <a:rPr lang="en"/>
              <a:t> 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[27x27x256] </a:t>
            </a:r>
            <a:r>
              <a:rPr lang="en">
                <a:solidFill>
                  <a:srgbClr val="FF0000"/>
                </a:solidFill>
              </a:rPr>
              <a:t>CONV2</a:t>
            </a:r>
            <a:r>
              <a:rPr lang="en"/>
              <a:t>: 256 5x5 filters at stride 1, pad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0000FF"/>
                </a:solidFill>
              </a:rPr>
              <a:t>MAX POOL2:</a:t>
            </a:r>
            <a:r>
              <a:rPr lang="en"/>
              <a:t>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38761D"/>
                </a:solidFill>
              </a:rPr>
              <a:t>NORM2: </a:t>
            </a:r>
            <a:r>
              <a:rPr lang="en"/>
              <a:t>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[13x13x384] </a:t>
            </a:r>
            <a:r>
              <a:rPr lang="en">
                <a:solidFill>
                  <a:srgbClr val="FF0000"/>
                </a:solidFill>
              </a:rPr>
              <a:t>CONV3</a:t>
            </a:r>
            <a:r>
              <a:rPr lang="en"/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[13x13x384] </a:t>
            </a:r>
            <a:r>
              <a:rPr lang="en">
                <a:solidFill>
                  <a:srgbClr val="FF0000"/>
                </a:solidFill>
              </a:rPr>
              <a:t>CONV4</a:t>
            </a:r>
            <a:r>
              <a:rPr lang="en">
                <a:solidFill>
                  <a:schemeClr val="dk1"/>
                </a:solidFill>
              </a:rPr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[13x13x256] </a:t>
            </a:r>
            <a:r>
              <a:rPr lang="en">
                <a:solidFill>
                  <a:srgbClr val="FF0000"/>
                </a:solidFill>
              </a:rPr>
              <a:t>CONV5</a:t>
            </a:r>
            <a:r>
              <a:rPr lang="en">
                <a:solidFill>
                  <a:schemeClr val="dk1"/>
                </a:solidFill>
              </a:rPr>
              <a:t>: 256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[6x6x256] </a:t>
            </a:r>
            <a:r>
              <a:rPr lang="en">
                <a:solidFill>
                  <a:srgbClr val="0000FF"/>
                </a:solidFill>
              </a:rPr>
              <a:t>MAX POOL3</a:t>
            </a:r>
            <a:r>
              <a:rPr lang="en">
                <a:solidFill>
                  <a:schemeClr val="dk1"/>
                </a:solidFill>
              </a:rPr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FC6:</a:t>
            </a:r>
            <a:r>
              <a:rPr lang="en">
                <a:solidFill>
                  <a:schemeClr val="dk1"/>
                </a:solidFill>
              </a:rPr>
              <a:t> 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FC7: </a:t>
            </a:r>
            <a:r>
              <a:rPr lang="en">
                <a:solidFill>
                  <a:schemeClr val="dk1"/>
                </a:solidFill>
              </a:rPr>
              <a:t>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[1000] </a:t>
            </a:r>
            <a:r>
              <a:rPr lang="en">
                <a:solidFill>
                  <a:srgbClr val="E69138"/>
                </a:solidFill>
              </a:rPr>
              <a:t>FC8: </a:t>
            </a:r>
            <a:r>
              <a:rPr lang="en">
                <a:solidFill>
                  <a:schemeClr val="dk1"/>
                </a:solidFill>
              </a:rPr>
              <a:t>1000 neurons (class scores)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 txBox="1"/>
          <p:nvPr/>
        </p:nvSpPr>
        <p:spPr>
          <a:xfrm>
            <a:off x="5260825" y="1766025"/>
            <a:ext cx="4097100" cy="23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</a:rPr>
              <a:t>Details/Retrospectives: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first use of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used Norm layers (not common anymore)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heavy 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batch size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SGD Momentum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Learning rate 1e-2, reduced by 10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manually when val accuracy plateaus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L2 weight decay 5e-4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- 7 CNN ensemble: 18.2% -&gt; 15.4%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4" name="Shape 114"/>
          <p:cNvSpPr txBox="1"/>
          <p:nvPr/>
        </p:nvSpPr>
        <p:spPr>
          <a:xfrm>
            <a:off x="170000" y="89475"/>
            <a:ext cx="3573300" cy="59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 bit of history: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Hubel &amp; Wiesel</a:t>
            </a:r>
            <a:r>
              <a:rPr lang="en" sz="30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1959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RECEPTIVE FIELDS OF SINGLE NEURONES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CAT'S STRIATE CORTEX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1962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RECEPTIVE FIELDS, BINOCULAR INTERACTION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AND FUNCTIONAL ARCHITECTURE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CAT'S VISUAL CORTEX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1968...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cxnSp>
        <p:nvCxnSpPr>
          <p:cNvPr id="115" name="Shape 115"/>
          <p:cNvCxnSpPr/>
          <p:nvPr/>
        </p:nvCxnSpPr>
        <p:spPr>
          <a:xfrm>
            <a:off x="3661250" y="0"/>
            <a:ext cx="0" cy="46175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275" y="89475"/>
            <a:ext cx="2887025" cy="19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175" y="2125449"/>
            <a:ext cx="4528899" cy="2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89" name="Shape 88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ZFNet</a:t>
            </a:r>
          </a:p>
        </p:txBody>
      </p:sp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0" y="757875"/>
            <a:ext cx="8791725" cy="20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/>
        </p:nvSpPr>
        <p:spPr>
          <a:xfrm>
            <a:off x="3797550" y="165100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[Zeiler and Fergus, 2013]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463875" y="3278625"/>
            <a:ext cx="6942599" cy="130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AlexNet but: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CONV1: change from (11x11 stride 4) to (7x7 stride 2)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CONV3,4,5: instead of 384, 384, 256 filters use 512, 1024, 512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5125700" y="4151375"/>
            <a:ext cx="4080600" cy="37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ImageNet top 5 error: 15.4% -&gt; 14.8%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0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-25625"/>
            <a:ext cx="692100" cy="336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flipH="1" rot="10800000">
            <a:off x="2708983" y="1657825"/>
            <a:ext cx="4956599" cy="88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4" name="Shape 904"/>
          <p:cNvSpPr txBox="1"/>
          <p:nvPr/>
        </p:nvSpPr>
        <p:spPr>
          <a:xfrm>
            <a:off x="658025" y="2717575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best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5" y="998575"/>
            <a:ext cx="3593700" cy="136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Only 3x3 CONV stride 1, pad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and  2x2 MAX POOL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559575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11.2% top 5 error in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-&gt;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7.3% top 5 error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600" y="13484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85450" y="-219350"/>
            <a:ext cx="7862099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INPUT: [224x224x3]       </a:t>
            </a:r>
            <a:r>
              <a:rPr lang="en" sz="1200">
                <a:solidFill>
                  <a:srgbClr val="FF0000"/>
                </a:solidFill>
              </a:rPr>
              <a:t> memory:  224*224*3=150K</a:t>
            </a:r>
            <a:r>
              <a:rPr lang="en" sz="1200"/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[112x112x64] </a:t>
            </a:r>
            <a:r>
              <a:rPr lang="en" sz="1200">
                <a:solidFill>
                  <a:srgbClr val="FF0000"/>
                </a:solidFill>
              </a:rPr>
              <a:t> memory:  112*112*64=800K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[56x56x128] </a:t>
            </a:r>
            <a:r>
              <a:rPr lang="en" sz="1200">
                <a:solidFill>
                  <a:srgbClr val="FF0000"/>
                </a:solidFill>
              </a:rPr>
              <a:t> memory:  56*56*128=400K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[28x28x256] </a:t>
            </a:r>
            <a:r>
              <a:rPr lang="en" sz="1200">
                <a:solidFill>
                  <a:srgbClr val="FF0000"/>
                </a:solidFill>
              </a:rPr>
              <a:t> memory:  28*28*256=200K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[7x7x512] </a:t>
            </a:r>
            <a:r>
              <a:rPr lang="en" sz="1200">
                <a:solidFill>
                  <a:srgbClr val="FF0000"/>
                </a:solidFill>
              </a:rPr>
              <a:t> memory:  7*7*512=25K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FC: [1x1x1000] </a:t>
            </a:r>
            <a:r>
              <a:rPr lang="en" sz="1200">
                <a:solidFill>
                  <a:srgbClr val="FF0000"/>
                </a:solidFill>
              </a:rPr>
              <a:t> memory:  1000 </a:t>
            </a:r>
            <a:r>
              <a:rPr lang="en" sz="120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915" name="Shape 915"/>
          <p:cNvSpPr/>
          <p:nvPr/>
        </p:nvSpPr>
        <p:spPr>
          <a:xfrm>
            <a:off x="8050133" y="299100"/>
            <a:ext cx="692100" cy="336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 txBox="1"/>
          <p:nvPr/>
        </p:nvSpPr>
        <p:spPr>
          <a:xfrm>
            <a:off x="4821975" y="-109675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22" name="Shape 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600" y="13484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-219350"/>
            <a:ext cx="7862099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INPUT: [224x224x3]       </a:t>
            </a:r>
            <a:r>
              <a:rPr lang="en" sz="1200">
                <a:solidFill>
                  <a:srgbClr val="FF0000"/>
                </a:solidFill>
              </a:rPr>
              <a:t> memory:  224*224*3=150K</a:t>
            </a:r>
            <a:r>
              <a:rPr lang="en" sz="1200"/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[112x112x64] </a:t>
            </a:r>
            <a:r>
              <a:rPr lang="en" sz="1200">
                <a:solidFill>
                  <a:srgbClr val="FF0000"/>
                </a:solidFill>
              </a:rPr>
              <a:t> memory:  112*112*64=800K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[56x56x128] </a:t>
            </a:r>
            <a:r>
              <a:rPr lang="en" sz="1200">
                <a:solidFill>
                  <a:srgbClr val="FF0000"/>
                </a:solidFill>
              </a:rPr>
              <a:t> memory:  56*56*128=400K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[28x28x256] </a:t>
            </a:r>
            <a:r>
              <a:rPr lang="en" sz="1200">
                <a:solidFill>
                  <a:srgbClr val="FF0000"/>
                </a:solidFill>
              </a:rPr>
              <a:t> memory:  28*28*256=200K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[7x7x512] </a:t>
            </a:r>
            <a:r>
              <a:rPr lang="en" sz="1200">
                <a:solidFill>
                  <a:srgbClr val="FF0000"/>
                </a:solidFill>
              </a:rPr>
              <a:t> memory:  7*7*512=25K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FC: [1x1x1000] </a:t>
            </a:r>
            <a:r>
              <a:rPr lang="en" sz="1200">
                <a:solidFill>
                  <a:srgbClr val="FF0000"/>
                </a:solidFill>
              </a:rPr>
              <a:t> memory:  1000 </a:t>
            </a:r>
            <a:r>
              <a:rPr lang="en" sz="120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925" name="Shape 925"/>
          <p:cNvSpPr/>
          <p:nvPr/>
        </p:nvSpPr>
        <p:spPr>
          <a:xfrm>
            <a:off x="8050133" y="299100"/>
            <a:ext cx="692100" cy="336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4821975" y="-109675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119650" y="4044300"/>
            <a:ext cx="6383699" cy="48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TOTAL memory: 24M * 4 bytes ~= 93MB / image</a:t>
            </a:r>
            <a:r>
              <a:rPr lang="en"/>
              <a:t> (only forward! ~*2 for bwd)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TOTAL params: 138M parameters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33" name="Shape 93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 txBox="1"/>
          <p:nvPr/>
        </p:nvSpPr>
        <p:spPr>
          <a:xfrm>
            <a:off x="85450" y="-219350"/>
            <a:ext cx="7862099" cy="4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INPUT: [224x224x3]       </a:t>
            </a:r>
            <a:r>
              <a:rPr lang="en" sz="1200">
                <a:solidFill>
                  <a:srgbClr val="FF0000"/>
                </a:solidFill>
              </a:rPr>
              <a:t> memory:  224*224*3=150K</a:t>
            </a:r>
            <a:r>
              <a:rPr lang="en" sz="1200"/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</a:t>
            </a:r>
            <a:r>
              <a:rPr b="1" lang="en" sz="1200">
                <a:solidFill>
                  <a:srgbClr val="FF0000"/>
                </a:solidFill>
              </a:rPr>
              <a:t>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CONV3-64: [224x224x64] </a:t>
            </a:r>
            <a:r>
              <a:rPr lang="en" sz="1200">
                <a:solidFill>
                  <a:srgbClr val="FF0000"/>
                </a:solidFill>
              </a:rPr>
              <a:t> memory:  </a:t>
            </a:r>
            <a:r>
              <a:rPr b="1" lang="en" sz="1200">
                <a:solidFill>
                  <a:srgbClr val="FF0000"/>
                </a:solidFill>
              </a:rPr>
              <a:t>224*224*64=3.2M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[112x112x64] </a:t>
            </a:r>
            <a:r>
              <a:rPr lang="en" sz="1200">
                <a:solidFill>
                  <a:srgbClr val="FF0000"/>
                </a:solidFill>
              </a:rPr>
              <a:t> memory:  112*112*64=800K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CONV3-128: [112x112x128] </a:t>
            </a:r>
            <a:r>
              <a:rPr lang="en" sz="1200">
                <a:solidFill>
                  <a:srgbClr val="FF0000"/>
                </a:solidFill>
              </a:rPr>
              <a:t> memory:  112*112*128=1.6M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[56x56x128] </a:t>
            </a:r>
            <a:r>
              <a:rPr lang="en" sz="1200">
                <a:solidFill>
                  <a:srgbClr val="FF0000"/>
                </a:solidFill>
              </a:rPr>
              <a:t> memory:  56*56*128=400K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CONV3-256: [56x56x256] </a:t>
            </a:r>
            <a:r>
              <a:rPr lang="en" sz="1200">
                <a:solidFill>
                  <a:srgbClr val="FF0000"/>
                </a:solidFill>
              </a:rPr>
              <a:t> memory:  56*56*256=800K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[28x28x256] </a:t>
            </a:r>
            <a:r>
              <a:rPr lang="en" sz="1200">
                <a:solidFill>
                  <a:srgbClr val="FF0000"/>
                </a:solidFill>
              </a:rPr>
              <a:t> memory:  28*28*256=200K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[28x28x512] </a:t>
            </a:r>
            <a:r>
              <a:rPr lang="en" sz="1200">
                <a:solidFill>
                  <a:srgbClr val="FF0000"/>
                </a:solidFill>
              </a:rPr>
              <a:t> memory:  28*28*512=400K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CONV3-512: [14x14x512] </a:t>
            </a:r>
            <a:r>
              <a:rPr lang="en" sz="1200">
                <a:solidFill>
                  <a:srgbClr val="FF0000"/>
                </a:solidFill>
              </a:rPr>
              <a:t> memory:  14*14*512=100K</a:t>
            </a:r>
            <a:r>
              <a:rPr lang="en" sz="1200">
                <a:solidFill>
                  <a:srgbClr val="000000"/>
                </a:solidFill>
              </a:rPr>
              <a:t>   </a:t>
            </a:r>
            <a:r>
              <a:rPr lang="en" sz="120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POOL2: [7x7x512] </a:t>
            </a:r>
            <a:r>
              <a:rPr lang="en" sz="1200">
                <a:solidFill>
                  <a:srgbClr val="FF0000"/>
                </a:solidFill>
              </a:rPr>
              <a:t> memory:  7*7*512=25K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7*7*512*4096 = </a:t>
            </a:r>
            <a:r>
              <a:rPr b="1" lang="en" sz="1200">
                <a:solidFill>
                  <a:srgbClr val="0000FF"/>
                </a:solidFill>
              </a:rPr>
              <a:t>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FC: [1x1x4096] </a:t>
            </a:r>
            <a:r>
              <a:rPr lang="en" sz="1200">
                <a:solidFill>
                  <a:srgbClr val="FF0000"/>
                </a:solidFill>
              </a:rPr>
              <a:t> memory:  4096</a:t>
            </a:r>
            <a:r>
              <a:rPr lang="en" sz="1200">
                <a:solidFill>
                  <a:srgbClr val="000000"/>
                </a:solidFill>
              </a:rPr>
              <a:t>  </a:t>
            </a:r>
            <a:r>
              <a:rPr lang="en" sz="120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</a:rPr>
              <a:t>FC: [1x1x1000] </a:t>
            </a:r>
            <a:r>
              <a:rPr lang="en" sz="1200">
                <a:solidFill>
                  <a:srgbClr val="FF0000"/>
                </a:solidFill>
              </a:rPr>
              <a:t> memory:  1000 </a:t>
            </a:r>
            <a:r>
              <a:rPr lang="en" sz="120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935" name="Shape 935"/>
          <p:cNvSpPr txBox="1"/>
          <p:nvPr/>
        </p:nvSpPr>
        <p:spPr>
          <a:xfrm>
            <a:off x="4821975" y="-109675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119650" y="4044300"/>
            <a:ext cx="6383699" cy="48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TOTAL memory: 24M * 4 bytes ~= 93MB / image</a:t>
            </a:r>
            <a:r>
              <a:rPr lang="en"/>
              <a:t> (only forward! ~*2 for bwd)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TOTAL params: 138M parameters</a:t>
            </a:r>
          </a:p>
        </p:txBody>
      </p:sp>
      <p:sp>
        <p:nvSpPr>
          <p:cNvPr id="937" name="Shape 937"/>
          <p:cNvSpPr txBox="1"/>
          <p:nvPr/>
        </p:nvSpPr>
        <p:spPr>
          <a:xfrm>
            <a:off x="7161375" y="179450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Most memory is in early CONV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Most params 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in late FC</a:t>
            </a:r>
          </a:p>
        </p:txBody>
      </p:sp>
      <p:cxnSp>
        <p:nvCxnSpPr>
          <p:cNvPr id="938" name="Shape 938"/>
          <p:cNvCxnSpPr/>
          <p:nvPr/>
        </p:nvCxnSpPr>
        <p:spPr>
          <a:xfrm flipH="1">
            <a:off x="5247000" y="3144850"/>
            <a:ext cx="2350199" cy="3845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9" name="Shape 939"/>
          <p:cNvCxnSpPr/>
          <p:nvPr/>
        </p:nvCxnSpPr>
        <p:spPr>
          <a:xfrm rot="10800000">
            <a:off x="3965174" y="529875"/>
            <a:ext cx="2914200" cy="2477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4711950" y="165100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[Szegedy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50"/>
            <a:ext cx="3720725" cy="19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4237850" y="3082075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Inception module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4523100" y="404655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ILSVRC 2014 winner (6.7% top 5 error)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56" name="Shape 95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</a:rPr>
              <a:t>Fun features: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74E1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</a:rPr>
              <a:t>- Only 5 million params!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</a:rPr>
              <a:t>(Removes FC layers completely)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74E1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274E13"/>
                </a:solidFill>
              </a:rPr>
              <a:t>Compared to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</a:rPr>
              <a:t>- 12X less params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</a:rPr>
              <a:t>- 2x more compute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274E13"/>
                </a:solidFill>
              </a:rPr>
              <a:t>- 6.67% (vs. 16.4%)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64" name="Shape 964"/>
          <p:cNvSpPr txBox="1"/>
          <p:nvPr/>
        </p:nvSpPr>
        <p:spPr>
          <a:xfrm>
            <a:off x="1066475" y="4190500"/>
            <a:ext cx="790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Slide from Kaiming He’s recent presentation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https://www.youtube.com/watch?v=1PGLj-uKT1w</a:t>
            </a:r>
            <a:r>
              <a:rPr lang="en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965" name="Shape 9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375" y="930726"/>
            <a:ext cx="5641125" cy="31760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66" name="Shape 966"/>
          <p:cNvSpPr txBox="1"/>
          <p:nvPr/>
        </p:nvSpPr>
        <p:spPr>
          <a:xfrm>
            <a:off x="10664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4711950" y="165100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683550" y="44920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ILSVRC 2015 winner (3.6% top 5 error)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75" y="169325"/>
            <a:ext cx="7125074" cy="3999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75" name="Shape 975"/>
          <p:cNvSpPr txBox="1"/>
          <p:nvPr/>
        </p:nvSpPr>
        <p:spPr>
          <a:xfrm>
            <a:off x="1199827" y="4196850"/>
            <a:ext cx="77736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(slide from Kaiming He’s recent presentation)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100" y="1492575"/>
            <a:ext cx="5916450" cy="19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170000" y="89475"/>
            <a:ext cx="7934399" cy="59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Hierarchical organization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87" name="Shape 987"/>
          <p:cNvSpPr txBox="1"/>
          <p:nvPr/>
        </p:nvSpPr>
        <p:spPr>
          <a:xfrm>
            <a:off x="10664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ResNet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4711950" y="165100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[He et al., 2015]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4683550" y="44920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ILSVRC 2015 winner (3.6% top 5 error)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100" y="923425"/>
            <a:ext cx="5873025" cy="32966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91" name="Shape 991"/>
          <p:cNvSpPr txBox="1"/>
          <p:nvPr/>
        </p:nvSpPr>
        <p:spPr>
          <a:xfrm>
            <a:off x="1199827" y="4196850"/>
            <a:ext cx="77736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(slide from Kaiming He’s recent presentation)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6719825" y="923425"/>
            <a:ext cx="2343000" cy="185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2-3 weeks of training on 8 GPU machine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at runtime: faster than a VGGNet! (even though it has 8x more layers)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98" name="Shape 998"/>
          <p:cNvSpPr txBox="1"/>
          <p:nvPr/>
        </p:nvSpPr>
        <p:spPr>
          <a:xfrm>
            <a:off x="109125" y="12405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ResNet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109125" y="1238750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[He et al., 2015]</a:t>
            </a:r>
          </a:p>
        </p:txBody>
      </p:sp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950" y="161350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428550" y="617350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H="1" rot="10800000">
            <a:off x="4625675" y="1521050"/>
            <a:ext cx="1977299" cy="5009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3" name="Shape 1003"/>
          <p:cNvSpPr txBox="1"/>
          <p:nvPr/>
        </p:nvSpPr>
        <p:spPr>
          <a:xfrm>
            <a:off x="6766125" y="1078275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spatial dimension only 56x56!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09" name="Shape 1009"/>
          <p:cNvSpPr txBox="1"/>
          <p:nvPr/>
        </p:nvSpPr>
        <p:spPr>
          <a:xfrm>
            <a:off x="127025" y="972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ResNet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4005125" y="209850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[He et al., 2015]</a:t>
            </a:r>
          </a:p>
        </p:txBody>
      </p:sp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19" name="Shape 1019"/>
          <p:cNvSpPr txBox="1"/>
          <p:nvPr/>
        </p:nvSpPr>
        <p:spPr>
          <a:xfrm>
            <a:off x="109125" y="972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ResNet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4005125" y="209850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[He et al., 2015]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Batch Normalization after every CONV layer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Xavier/2 initialization from He et al.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SGD + Momentum (0.9) 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Learning rate: 0.1, divided by 10 when validation error plateaus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>
                <a:solidFill>
                  <a:schemeClr val="dk1"/>
                </a:solidFill>
              </a:rPr>
              <a:t>Mini-batch size 256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Weight decay of 1e-5</a:t>
            </a:r>
          </a:p>
          <a:p>
            <a:pPr indent="-368300" lvl="0" marL="457200">
              <a:spcBef>
                <a:spcPts val="0"/>
              </a:spcBef>
              <a:buSzPct val="100000"/>
              <a:buChar char="-"/>
            </a:pPr>
            <a:r>
              <a:rPr lang="en" sz="2200"/>
              <a:t>No dropout used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27" name="Shape 1027"/>
          <p:cNvSpPr txBox="1"/>
          <p:nvPr/>
        </p:nvSpPr>
        <p:spPr>
          <a:xfrm>
            <a:off x="127025" y="972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ResNet</a:t>
            </a:r>
          </a:p>
        </p:txBody>
      </p:sp>
      <p:sp>
        <p:nvSpPr>
          <p:cNvPr id="1028" name="Shape 1028"/>
          <p:cNvSpPr txBox="1"/>
          <p:nvPr/>
        </p:nvSpPr>
        <p:spPr>
          <a:xfrm>
            <a:off x="4005125" y="209850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[He et al., 2015]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362" y="986725"/>
            <a:ext cx="58197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35" name="Shape 1035"/>
          <p:cNvSpPr txBox="1"/>
          <p:nvPr/>
        </p:nvSpPr>
        <p:spPr>
          <a:xfrm>
            <a:off x="127025" y="972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ResNet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4005125" y="209850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[He et al., 2015]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3891875" y="3954987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(this trick is also used in GoogLeNet)</a:t>
            </a: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75" y="1326600"/>
            <a:ext cx="22860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094" y="1371575"/>
            <a:ext cx="3720725" cy="191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H="1" rot="10800000">
            <a:off x="4313100" y="3498700"/>
            <a:ext cx="429599" cy="456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46" name="Shape 1046"/>
          <p:cNvSpPr txBox="1"/>
          <p:nvPr/>
        </p:nvSpPr>
        <p:spPr>
          <a:xfrm>
            <a:off x="10664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ResNet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4711950" y="165100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[He et al., 2015]</a:t>
            </a:r>
          </a:p>
        </p:txBody>
      </p:sp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49" y="0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600" y="893462"/>
            <a:ext cx="7906798" cy="34783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55" name="Shape 1055"/>
          <p:cNvSpPr txBox="1"/>
          <p:nvPr/>
        </p:nvSpPr>
        <p:spPr>
          <a:xfrm>
            <a:off x="88550" y="5075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 Bonus: DeepMind’s AlphaGo</a:t>
            </a:r>
          </a:p>
        </p:txBody>
      </p:sp>
      <p:pic>
        <p:nvPicPr>
          <p:cNvPr id="1056" name="Shape 10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200" y="1221600"/>
            <a:ext cx="3302140" cy="23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Shape 10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00" y="1178776"/>
            <a:ext cx="3883800" cy="23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925" y="1470251"/>
            <a:ext cx="1598125" cy="209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64" name="Shape 1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212" y="188650"/>
            <a:ext cx="7610475" cy="220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65" name="Shape 1065"/>
          <p:cNvSpPr txBox="1"/>
          <p:nvPr/>
        </p:nvSpPr>
        <p:spPr>
          <a:xfrm>
            <a:off x="314075" y="2569550"/>
            <a:ext cx="8687099" cy="19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policy network: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[19x19x48]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CONV1: 192 5x5 filters , stride 1, pad 2 =&gt; [19x19x192]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CONV2..12: 192 3x3 filters, stride 1, pad 1 =&gt; [19x19x192]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CONV: 1 1x1 filter, stride 1, pad 0 =&gt; [19x19] </a:t>
            </a:r>
            <a:r>
              <a:rPr i="1" lang="en" sz="1800"/>
              <a:t>(probability map of promising moves)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71" name="Shape 1071"/>
          <p:cNvSpPr txBox="1"/>
          <p:nvPr/>
        </p:nvSpPr>
        <p:spPr>
          <a:xfrm>
            <a:off x="464950" y="205825"/>
            <a:ext cx="8446199" cy="399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Summary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ConvNets stack CONV,POOL,FC layers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Trend towards smaller filters and deeper architectures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Trend towards getting rid of POOL/FC layers (just CONV)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Typical architectures look like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lang="en" sz="2400"/>
              <a:t>[(CONV-RELU)*N-POOL?]*M-(FC-RELU)*K,SOFTMAX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where N is usually up to ~5, M is large, 0 &lt;= K &lt;= 2.</a:t>
            </a:r>
          </a:p>
          <a:p>
            <a:pPr indent="-381000" lvl="0" marL="914400" rtl="0">
              <a:spcBef>
                <a:spcPts val="0"/>
              </a:spcBef>
              <a:buSzPct val="100000"/>
              <a:buChar char="-"/>
            </a:pPr>
            <a:r>
              <a:rPr lang="en" sz="2400"/>
              <a:t>but recent advances such as ResNet/GoogLeNet challenge this paradigm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0" name="Shape 130"/>
          <p:cNvSpPr txBox="1"/>
          <p:nvPr/>
        </p:nvSpPr>
        <p:spPr>
          <a:xfrm>
            <a:off x="287025" y="1476100"/>
            <a:ext cx="91440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Convolutional Neural Networks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2132750" y="2365850"/>
            <a:ext cx="5059799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(First without the brain stuff)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